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61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22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29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1271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401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0268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21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489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3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52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84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88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2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43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5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93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ABAA3-86FA-49CF-86EA-73BE21D97911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CE50E1-CE92-4D39-87D7-F04A1091B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12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3DAE4-4EF3-4351-ADB9-FF85E58C6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>
            <a:no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хеджирования рыночного и специфического рисков организации в условиях экономической безопасности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BA9472-5729-4FA9-8FF7-B5D348745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6597" y="3428999"/>
            <a:ext cx="10044332" cy="3196883"/>
          </a:xfrm>
        </p:spPr>
        <p:txBody>
          <a:bodyPr>
            <a:noAutofit/>
          </a:bodyPr>
          <a:lstStyle/>
          <a:p>
            <a:pPr lvl="0"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Хеджирование валютного риска. </a:t>
            </a:r>
          </a:p>
          <a:p>
            <a:pPr lvl="0"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Хеджирование процентного риска. </a:t>
            </a:r>
          </a:p>
          <a:p>
            <a:pPr lvl="0"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Хеджирование риска изменения цены товара. </a:t>
            </a:r>
          </a:p>
          <a:p>
            <a:pPr lvl="0"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Хеджирование кредитного риска.</a:t>
            </a:r>
          </a:p>
          <a:p>
            <a:pPr lvl="0"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Тенденции развития мирового рынка деривативов: спрос предприятий реального сектора на производные финансовые инструменты</a:t>
            </a:r>
          </a:p>
        </p:txBody>
      </p:sp>
    </p:spTree>
    <p:extLst>
      <p:ext uri="{BB962C8B-B14F-4D97-AF65-F5344CB8AC3E}">
        <p14:creationId xmlns:p14="http://schemas.microsoft.com/office/powerpoint/2010/main" val="96663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84874-CF0A-4173-82F5-199C6C3D0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618" y="1364565"/>
            <a:ext cx="10186182" cy="4909625"/>
          </a:xfrm>
        </p:spPr>
        <p:txBody>
          <a:bodyPr/>
          <a:lstStyle/>
          <a:p>
            <a:r>
              <a:rPr lang="ru-RU" b="1" dirty="0"/>
              <a:t>Процентный риск</a:t>
            </a:r>
            <a:r>
              <a:rPr lang="ru-RU" dirty="0"/>
              <a:t> (</a:t>
            </a:r>
            <a:r>
              <a:rPr lang="ru-RU" dirty="0" err="1"/>
              <a:t>interest</a:t>
            </a:r>
            <a:r>
              <a:rPr lang="ru-RU" dirty="0"/>
              <a:t> </a:t>
            </a:r>
            <a:r>
              <a:rPr lang="ru-RU" dirty="0" err="1"/>
              <a:t>rate</a:t>
            </a:r>
            <a:r>
              <a:rPr lang="ru-RU" dirty="0"/>
              <a:t> </a:t>
            </a:r>
            <a:r>
              <a:rPr lang="ru-RU" dirty="0" err="1"/>
              <a:t>risk</a:t>
            </a:r>
            <a:r>
              <a:rPr lang="ru-RU" dirty="0"/>
              <a:t>) это риск обесценения активов или доходов предприятия вследствие изменения уровня рыночных процентных ставок. Характер процентного риска меняется в зависимости от того, к какому типу активов, пассивов или операций он относится.</a:t>
            </a:r>
          </a:p>
        </p:txBody>
      </p:sp>
    </p:spTree>
    <p:extLst>
      <p:ext uri="{BB962C8B-B14F-4D97-AF65-F5344CB8AC3E}">
        <p14:creationId xmlns:p14="http://schemas.microsoft.com/office/powerpoint/2010/main" val="3584886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3F8CEBE-7A87-42FF-9094-F01C172D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Выделяют следующие виды процентного риска: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3E24A2-7030-44FB-B7F9-6BCC8EAE9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Капитальный процентный риск (</a:t>
            </a:r>
            <a:r>
              <a:rPr lang="ru-RU" sz="2400" dirty="0" err="1"/>
              <a:t>capital</a:t>
            </a:r>
            <a:r>
              <a:rPr lang="ru-RU" sz="2400" dirty="0"/>
              <a:t> </a:t>
            </a:r>
            <a:r>
              <a:rPr lang="ru-RU" sz="2400" dirty="0" err="1"/>
              <a:t>interest</a:t>
            </a:r>
            <a:r>
              <a:rPr lang="ru-RU" sz="2400" dirty="0"/>
              <a:t> </a:t>
            </a:r>
            <a:r>
              <a:rPr lang="ru-RU" sz="2400" dirty="0" err="1"/>
              <a:t>rate</a:t>
            </a:r>
            <a:r>
              <a:rPr lang="ru-RU" sz="2400" dirty="0"/>
              <a:t> </a:t>
            </a:r>
            <a:r>
              <a:rPr lang="ru-RU" sz="2400" dirty="0" err="1"/>
              <a:t>risk</a:t>
            </a:r>
            <a:r>
              <a:rPr lang="ru-RU" sz="2400" dirty="0"/>
              <a:t>)  это риск неблагоприятного воздействия процентных ставок на стоимость активов или обязательств компании. </a:t>
            </a:r>
          </a:p>
          <a:p>
            <a:r>
              <a:rPr lang="ru-RU" sz="2400" i="1" dirty="0"/>
              <a:t>Риск дохода</a:t>
            </a:r>
            <a:r>
              <a:rPr lang="ru-RU" sz="2400" dirty="0"/>
              <a:t> (</a:t>
            </a:r>
            <a:r>
              <a:rPr lang="ru-RU" sz="2400" dirty="0" err="1"/>
              <a:t>revenue</a:t>
            </a:r>
            <a:r>
              <a:rPr lang="ru-RU" sz="2400" dirty="0"/>
              <a:t> </a:t>
            </a:r>
            <a:r>
              <a:rPr lang="ru-RU" sz="2400" dirty="0" err="1"/>
              <a:t>interest</a:t>
            </a:r>
            <a:r>
              <a:rPr lang="ru-RU" sz="2400" dirty="0"/>
              <a:t> </a:t>
            </a:r>
            <a:r>
              <a:rPr lang="ru-RU" sz="2400" dirty="0" err="1"/>
              <a:t>rate</a:t>
            </a:r>
            <a:r>
              <a:rPr lang="ru-RU" sz="2400" dirty="0"/>
              <a:t> </a:t>
            </a:r>
            <a:r>
              <a:rPr lang="ru-RU" sz="2400" dirty="0" err="1"/>
              <a:t>risk</a:t>
            </a:r>
            <a:r>
              <a:rPr lang="ru-RU" sz="2400" dirty="0"/>
              <a:t>)  представляет собой риск сокращения доходов/увеличения расходов в результате колебаний процентных ставок.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472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A479200-8C11-414B-B000-D2EBD9891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972" y="1069145"/>
            <a:ext cx="9904828" cy="4811150"/>
          </a:xfrm>
        </p:spPr>
        <p:txBody>
          <a:bodyPr>
            <a:normAutofit fontScale="90000"/>
          </a:bodyPr>
          <a:lstStyle/>
          <a:p>
            <a:r>
              <a:rPr lang="ru-RU" dirty="0"/>
              <a:t>В управлении процентным риском компании нефинансового сектора делают акцент на внебиржевых инструментах. Эти инструменты представлены форвардными соглашениями на срок (</a:t>
            </a:r>
            <a:r>
              <a:rPr lang="ru-RU" dirty="0" err="1"/>
              <a:t>forward-forward</a:t>
            </a:r>
            <a:r>
              <a:rPr lang="ru-RU" dirty="0"/>
              <a:t> </a:t>
            </a:r>
            <a:r>
              <a:rPr lang="ru-RU" dirty="0" err="1"/>
              <a:t>agreement</a:t>
            </a:r>
            <a:r>
              <a:rPr lang="ru-RU" dirty="0"/>
              <a:t>), соглашениями о гарантированной процентной ставке (</a:t>
            </a:r>
            <a:r>
              <a:rPr lang="ru-RU" dirty="0" err="1"/>
              <a:t>forward</a:t>
            </a:r>
            <a:r>
              <a:rPr lang="ru-RU" dirty="0"/>
              <a:t> </a:t>
            </a:r>
            <a:r>
              <a:rPr lang="ru-RU" dirty="0" err="1"/>
              <a:t>rate</a:t>
            </a:r>
            <a:r>
              <a:rPr lang="ru-RU" dirty="0"/>
              <a:t> </a:t>
            </a:r>
            <a:r>
              <a:rPr lang="ru-RU" dirty="0" err="1"/>
              <a:t>agreement</a:t>
            </a:r>
            <a:r>
              <a:rPr lang="ru-RU" dirty="0"/>
              <a:t>), свопами (</a:t>
            </a:r>
            <a:r>
              <a:rPr lang="ru-RU" dirty="0" err="1"/>
              <a:t>swaps</a:t>
            </a:r>
            <a:r>
              <a:rPr lang="ru-RU" dirty="0"/>
              <a:t>) и опционами. </a:t>
            </a:r>
          </a:p>
        </p:txBody>
      </p:sp>
    </p:spTree>
    <p:extLst>
      <p:ext uri="{BB962C8B-B14F-4D97-AF65-F5344CB8AC3E}">
        <p14:creationId xmlns:p14="http://schemas.microsoft.com/office/powerpoint/2010/main" val="2760229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63527-8CA6-4AFD-A9B1-9FAB2E614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7648"/>
            <a:ext cx="10515600" cy="1325563"/>
          </a:xfrm>
        </p:spPr>
        <p:txBody>
          <a:bodyPr/>
          <a:lstStyle/>
          <a:p>
            <a:r>
              <a:rPr lang="ru-RU" b="1" dirty="0"/>
              <a:t>3. Хеджирование риска изменения цены товара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442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14B11-7B69-4C20-8A07-7DFE532B1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482" y="1913205"/>
            <a:ext cx="10214317" cy="4262511"/>
          </a:xfrm>
        </p:spPr>
        <p:txBody>
          <a:bodyPr/>
          <a:lstStyle/>
          <a:p>
            <a:r>
              <a:rPr lang="ru-RU" dirty="0"/>
              <a:t>Наличие </a:t>
            </a:r>
            <a:r>
              <a:rPr lang="ru-RU" b="1" i="1" dirty="0"/>
              <a:t>риска изменения цены товара</a:t>
            </a:r>
            <a:r>
              <a:rPr lang="ru-RU" dirty="0"/>
              <a:t> вытекает из самой сути рынка. Чем большую долю в прибыли предприятия или в издержках производства составляет выручка/затраты на сырье, тем выше риск, которому подвергается компания.</a:t>
            </a:r>
          </a:p>
        </p:txBody>
      </p:sp>
    </p:spTree>
    <p:extLst>
      <p:ext uri="{BB962C8B-B14F-4D97-AF65-F5344CB8AC3E}">
        <p14:creationId xmlns:p14="http://schemas.microsoft.com/office/powerpoint/2010/main" val="1550808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5088A70-33A3-4CEC-B18B-F9F066A1A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 известным группам хеджируемых товаров сегодня можно отнести: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2D991D-2D02-4948-AF1A-FCEB1B645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7267"/>
            <a:ext cx="10515600" cy="3419695"/>
          </a:xfrm>
        </p:spPr>
        <p:txBody>
          <a:bodyPr/>
          <a:lstStyle/>
          <a:p>
            <a:r>
              <a:rPr lang="ru-RU" dirty="0"/>
              <a:t>Сельскохозяйственные и лесные материалы;</a:t>
            </a:r>
          </a:p>
          <a:p>
            <a:r>
              <a:rPr lang="ru-RU" dirty="0"/>
              <a:t>Цветные и драгоценные металлы;</a:t>
            </a:r>
          </a:p>
          <a:p>
            <a:r>
              <a:rPr lang="ru-RU" dirty="0"/>
              <a:t>Энергоносители.</a:t>
            </a:r>
          </a:p>
        </p:txBody>
      </p:sp>
    </p:spTree>
    <p:extLst>
      <p:ext uri="{BB962C8B-B14F-4D97-AF65-F5344CB8AC3E}">
        <p14:creationId xmlns:p14="http://schemas.microsoft.com/office/powerpoint/2010/main" val="1082827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F63D86A-53AA-4A7A-B2A8-8F7238D7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34" y="1477108"/>
            <a:ext cx="10411265" cy="4937760"/>
          </a:xfrm>
        </p:spPr>
        <p:txBody>
          <a:bodyPr>
            <a:normAutofit fontScale="90000"/>
          </a:bodyPr>
          <a:lstStyle/>
          <a:p>
            <a:r>
              <a:rPr lang="ru-RU" dirty="0"/>
              <a:t>Выбрать, какой из инструментов использовать (форвардный, фьючерсный или опционный контракт; биржевой или внебиржевой), достаточно трудно. Внебиржевой товарный рынок «непрозрачен» в отношении ценовой информации; на нем всегда существует риск, что другая сторона по контракту не выполнит свои обязательства.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1604336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30F9C-0E14-4C46-BB0B-D8C09D671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Хеджирование кредитного риска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053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4E7656-FA9A-47CC-96F8-88D14692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024" y="1420837"/>
            <a:ext cx="10101775" cy="4867421"/>
          </a:xfrm>
        </p:spPr>
        <p:txBody>
          <a:bodyPr>
            <a:normAutofit/>
          </a:bodyPr>
          <a:lstStyle/>
          <a:p>
            <a:r>
              <a:rPr lang="ru-RU" b="1" dirty="0"/>
              <a:t>Кредитный риск</a:t>
            </a:r>
            <a:r>
              <a:rPr lang="ru-RU" dirty="0"/>
              <a:t> - это риск, связанный с неспособностью либо нежеланием партнера отвечать по всем или части своих  обязательств в определенный срок. Кредитный риск имеет два основных источника происхождения: риск банкротства дебитора (должника) и страновой риск.  </a:t>
            </a:r>
          </a:p>
        </p:txBody>
      </p:sp>
    </p:spTree>
    <p:extLst>
      <p:ext uri="{BB962C8B-B14F-4D97-AF65-F5344CB8AC3E}">
        <p14:creationId xmlns:p14="http://schemas.microsoft.com/office/powerpoint/2010/main" val="1173914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E8D901-793F-4D03-85DD-36BA74E0B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62" y="1744394"/>
            <a:ext cx="10509738" cy="443132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Коммерческий риск (риск банкротства дебитора) </a:t>
            </a:r>
            <a:r>
              <a:rPr lang="ru-RU" dirty="0"/>
              <a:t>- риск отказа со стороны дебитора погасить основную сумму долга и процентов по ней в результате неудовлетворительного финансового состояния последнего. </a:t>
            </a:r>
            <a:br>
              <a:rPr lang="ru-RU" dirty="0"/>
            </a:br>
            <a:r>
              <a:rPr lang="ru-RU" b="1" dirty="0"/>
              <a:t>Страновой риск </a:t>
            </a:r>
            <a:r>
              <a:rPr lang="ru-RU" dirty="0"/>
              <a:t>- риск отказа отвечать по своим долговым обязательствам со стороны Правительства страны контрагента.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93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528016D-DD33-4583-9FEA-5F7D9DB6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9513"/>
            <a:ext cx="1051560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Хеджирование валютного риска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720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EDB67B6-D04F-4F61-9E2A-2716E665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Страновой риск может быть результатом любого из следующих четырех рисков: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25E8AC-439C-42F1-91E1-53F0AB472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>
            <a:normAutofit/>
          </a:bodyPr>
          <a:lstStyle/>
          <a:p>
            <a:r>
              <a:rPr lang="ru-RU" dirty="0"/>
              <a:t>риск валютных ограничений;</a:t>
            </a:r>
          </a:p>
          <a:p>
            <a:r>
              <a:rPr lang="ru-RU" dirty="0"/>
              <a:t>суверенный;  </a:t>
            </a:r>
          </a:p>
          <a:p>
            <a:r>
              <a:rPr lang="ru-RU" dirty="0"/>
              <a:t>системный риск;</a:t>
            </a:r>
          </a:p>
          <a:p>
            <a:r>
              <a:rPr lang="ru-RU" dirty="0"/>
              <a:t>политический риск.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349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1E70FEB-3255-4457-9C5F-EE7D2CCCB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357"/>
            <a:ext cx="10515600" cy="4149969"/>
          </a:xfrm>
        </p:spPr>
        <p:txBody>
          <a:bodyPr/>
          <a:lstStyle/>
          <a:p>
            <a:r>
              <a:rPr lang="ru-RU" dirty="0"/>
              <a:t>На практике кредитный риск может вызвать потери еще до наступления банкротства должника, а именно в результате элементарного увеличения вероятности этого самого банкротства. </a:t>
            </a:r>
          </a:p>
        </p:txBody>
      </p:sp>
    </p:spTree>
    <p:extLst>
      <p:ext uri="{BB962C8B-B14F-4D97-AF65-F5344CB8AC3E}">
        <p14:creationId xmlns:p14="http://schemas.microsoft.com/office/powerpoint/2010/main" val="2721192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19DAB-7E72-4B5F-9773-1EFD0287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54" y="2039180"/>
            <a:ext cx="10515600" cy="5571441"/>
          </a:xfrm>
        </p:spPr>
        <p:txBody>
          <a:bodyPr/>
          <a:lstStyle/>
          <a:p>
            <a:r>
              <a:rPr lang="ru-RU" i="1" dirty="0"/>
              <a:t>Риск банкротства </a:t>
            </a:r>
            <a:r>
              <a:rPr lang="ru-RU" dirty="0"/>
              <a:t>- риск абсолютного отказа в обслуживании долга или не полного (и/или не в установленный срок) погашения обязательств дебитором.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420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A454EC4-8B0B-4886-AE07-64D8525C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148" y="1349864"/>
            <a:ext cx="10515600" cy="1325563"/>
          </a:xfrm>
        </p:spPr>
        <p:txBody>
          <a:bodyPr/>
          <a:lstStyle/>
          <a:p>
            <a:r>
              <a:rPr lang="ru-RU" dirty="0"/>
              <a:t>Традиционно выделяют два класса кредитных деривативов: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239390-4F4E-4784-B7CB-191BC8544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66757"/>
            <a:ext cx="10515600" cy="1659988"/>
          </a:xfrm>
        </p:spPr>
        <p:txBody>
          <a:bodyPr>
            <a:noAutofit/>
          </a:bodyPr>
          <a:lstStyle/>
          <a:p>
            <a:r>
              <a:rPr lang="ru-RU" sz="2800" dirty="0"/>
              <a:t>деривативы, основанные на вероятности  банкротства дебитора;</a:t>
            </a:r>
          </a:p>
          <a:p>
            <a:r>
              <a:rPr lang="ru-RU" sz="2800" dirty="0"/>
              <a:t>деривативы, основанные на кредитной марже.</a:t>
            </a:r>
          </a:p>
        </p:txBody>
      </p:sp>
    </p:spTree>
    <p:extLst>
      <p:ext uri="{BB962C8B-B14F-4D97-AF65-F5344CB8AC3E}">
        <p14:creationId xmlns:p14="http://schemas.microsoft.com/office/powerpoint/2010/main" val="65998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1CC5A1C-0EC6-406E-8BCB-52AB20CEF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061"/>
            <a:ext cx="10515600" cy="3109594"/>
          </a:xfrm>
        </p:spPr>
        <p:txBody>
          <a:bodyPr>
            <a:normAutofit/>
          </a:bodyPr>
          <a:lstStyle/>
          <a:p>
            <a:r>
              <a:rPr lang="ru-RU" b="1" dirty="0"/>
              <a:t>5.Тенденции развития мирового рынка деривативов: спрос предприятий реального сектора на производные финансовые инструменты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924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2700C3E-C921-4164-AA99-A9971A41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Основными тенденциями конца XX века на рынке деривативов стали: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B64C57-4AAB-4984-826D-B1C0BDCCF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Глобализация рынков и связанное с ней обострение конкуренции и изменений структуры бирж; </a:t>
            </a:r>
          </a:p>
          <a:p>
            <a:r>
              <a:rPr lang="ru-RU" dirty="0"/>
              <a:t>Существенный рост рынков (за последние 10 лет объем торгов вырос в 5 раз минимум); </a:t>
            </a:r>
          </a:p>
          <a:p>
            <a:r>
              <a:rPr lang="ru-RU" dirty="0"/>
              <a:t>Расширение спектра торгуемых инструментов и изменение их относительной роли, а так же существенное расширение состава участников </a:t>
            </a:r>
          </a:p>
          <a:p>
            <a:r>
              <a:rPr lang="ru-RU" dirty="0"/>
              <a:t>Либерализация регулирования; </a:t>
            </a:r>
          </a:p>
          <a:p>
            <a:r>
              <a:rPr lang="ru-RU" dirty="0"/>
              <a:t>Применение новых технологий и переход к системам электронной торговли.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204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5FC761-9ED7-4F09-A55B-BDEB5376C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4442"/>
            <a:ext cx="10515600" cy="1325563"/>
          </a:xfrm>
        </p:spPr>
        <p:txBody>
          <a:bodyPr>
            <a:noAutofit/>
          </a:bodyPr>
          <a:lstStyle/>
          <a:p>
            <a:r>
              <a:rPr lang="ru-RU" sz="3200" dirty="0"/>
              <a:t>Соотношение биржевого и внебиржевого секторов рынка производных инструментов характеризуется в настоящее время (по данным BIS) следующими факторами: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3490DC-2ED1-4555-B591-EE59F13D1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145" y="3840479"/>
            <a:ext cx="10284655" cy="2336483"/>
          </a:xfrm>
        </p:spPr>
        <p:txBody>
          <a:bodyPr>
            <a:normAutofit/>
          </a:bodyPr>
          <a:lstStyle/>
          <a:p>
            <a:r>
              <a:rPr lang="ru-RU" sz="2400" dirty="0"/>
              <a:t>Преобладание в целом внебиржевого рынка над биржевым; </a:t>
            </a:r>
          </a:p>
          <a:p>
            <a:r>
              <a:rPr lang="ru-RU" sz="2400" dirty="0"/>
              <a:t>Доминирование валютных контрактов в обороте внебиржевого рынка (основной тип контрактов краткосрочные валютные свопы).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695653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ABEE4D-BD93-41D9-8E03-889C12B6B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258" y="2546252"/>
            <a:ext cx="9637542" cy="4023360"/>
          </a:xfrm>
        </p:spPr>
        <p:txBody>
          <a:bodyPr/>
          <a:lstStyle/>
          <a:p>
            <a:r>
              <a:rPr lang="ru-RU" i="1" dirty="0"/>
              <a:t>Фьючерсные контракты</a:t>
            </a:r>
            <a:r>
              <a:rPr lang="ru-RU" dirty="0"/>
              <a:t>. Объем торгов фьючерсными контрактами имеет тенденцию к росту в секторе инструментов на финансовые активы. </a:t>
            </a:r>
          </a:p>
        </p:txBody>
      </p:sp>
    </p:spTree>
    <p:extLst>
      <p:ext uri="{BB962C8B-B14F-4D97-AF65-F5344CB8AC3E}">
        <p14:creationId xmlns:p14="http://schemas.microsoft.com/office/powerpoint/2010/main" val="16084100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B5569-7A6A-4ABB-A2A8-765FCF5A6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362" y="2011679"/>
            <a:ext cx="10031437" cy="4262511"/>
          </a:xfrm>
        </p:spPr>
        <p:txBody>
          <a:bodyPr/>
          <a:lstStyle/>
          <a:p>
            <a:r>
              <a:rPr lang="ru-RU" i="1" dirty="0"/>
              <a:t>Опционные контракты.</a:t>
            </a:r>
            <a:r>
              <a:rPr lang="ru-RU" dirty="0"/>
              <a:t> Опционы более сложные и одновременно предоставляющие большие возможности по сравнению с фьючерсами финансовые инструменты, постепенно завоевывают все большую популярность. </a:t>
            </a:r>
          </a:p>
        </p:txBody>
      </p:sp>
    </p:spTree>
    <p:extLst>
      <p:ext uri="{BB962C8B-B14F-4D97-AF65-F5344CB8AC3E}">
        <p14:creationId xmlns:p14="http://schemas.microsoft.com/office/powerpoint/2010/main" val="3668903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500D43B-C018-467B-9A72-2CE9B3B58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7"/>
            <a:ext cx="10515600" cy="1550011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Участники рынка.</a:t>
            </a:r>
            <a:r>
              <a:rPr lang="ru-RU" dirty="0"/>
              <a:t> Производные инструменты в настоящее время используются широким кругом участников рынка, а именно: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B00B50-2278-43A4-B920-FB2B92131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8517"/>
            <a:ext cx="10880188" cy="4632960"/>
          </a:xfrm>
        </p:spPr>
        <p:txBody>
          <a:bodyPr>
            <a:normAutofit fontScale="85000" lnSpcReduction="10000"/>
          </a:bodyPr>
          <a:lstStyle/>
          <a:p>
            <a:r>
              <a:rPr lang="ru-RU" sz="2200" dirty="0"/>
              <a:t>Индивидуальными инвесторами, для которых инструменты рынка деривативов, в частности опционы, привлекательны из-за малого объема требуемых инвестиций. </a:t>
            </a:r>
          </a:p>
          <a:p>
            <a:r>
              <a:rPr lang="ru-RU" sz="2200" dirty="0"/>
              <a:t>Институциональными инвесторами для хеджирования рыночных портфелей и альтернативных денежному рынку вложений капитала. </a:t>
            </a:r>
          </a:p>
          <a:p>
            <a:r>
              <a:rPr lang="ru-RU" sz="2200" dirty="0"/>
              <a:t>Государственными финансовыми учреждениями с целью хеджирования вложений. </a:t>
            </a:r>
          </a:p>
          <a:p>
            <a:r>
              <a:rPr lang="ru-RU" sz="2200" dirty="0"/>
              <a:t>Банками и другими финансовыми учреждениями для стратегического риск-менеджмента, хеджирования и спекуляций. </a:t>
            </a:r>
          </a:p>
          <a:p>
            <a:r>
              <a:rPr lang="ru-RU" sz="2200" dirty="0"/>
              <a:t>Инвестиционными фондами для увеличения эффективности вложений. </a:t>
            </a:r>
          </a:p>
          <a:p>
            <a:r>
              <a:rPr lang="ru-RU" sz="2200" dirty="0"/>
              <a:t>Хедж-фондами для увеличения дохода путем использования инструментов с «плечом» и с высоким потенциальным доходом. </a:t>
            </a:r>
          </a:p>
          <a:p>
            <a:r>
              <a:rPr lang="ru-RU" sz="2200" dirty="0"/>
              <a:t>Трейдерами по ценным бумагам для получений дополнительной информации о рынках базовых активов. </a:t>
            </a:r>
          </a:p>
          <a:p>
            <a:r>
              <a:rPr lang="ru-RU" sz="2200" dirty="0"/>
              <a:t>Компаниями нефинансового сектора в рамках политики риск-менеджмента.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96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318255-B5D1-4BF3-8266-3B76BF3EA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394" y="1252025"/>
            <a:ext cx="9609406" cy="530352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Хеджирование</a:t>
            </a:r>
            <a:r>
              <a:rPr lang="ru-RU" dirty="0"/>
              <a:t> - это способ защиты от риска, связанного с неопределенностью изменения будущей цены какого-либо актива на основе использования срочных контрактов. Большинство существующих сегодня срочных контрактов/деривативов или производных финансовых инструментов направлено на хеджирование рыночного риска.</a:t>
            </a:r>
          </a:p>
        </p:txBody>
      </p:sp>
    </p:spTree>
    <p:extLst>
      <p:ext uri="{BB962C8B-B14F-4D97-AF65-F5344CB8AC3E}">
        <p14:creationId xmlns:p14="http://schemas.microsoft.com/office/powerpoint/2010/main" val="33724561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33D5CE2-8E31-4CC1-9C4E-94BA8CEB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378" y="1491175"/>
            <a:ext cx="9820422" cy="4473527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Раскрытие информации об операциях с деривативами.</a:t>
            </a:r>
            <a:r>
              <a:rPr lang="ru-RU" dirty="0"/>
              <a:t> Несколько лет назад американские регуляторы потребовали постоянного раскрытия информации об использовании деривативов компаниями в своих политиках по управлению рисками, немецкие компании такого требования не имеют и, тем не менее, добровольно предоставляют данные.</a:t>
            </a:r>
          </a:p>
        </p:txBody>
      </p:sp>
    </p:spTree>
    <p:extLst>
      <p:ext uri="{BB962C8B-B14F-4D97-AF65-F5344CB8AC3E}">
        <p14:creationId xmlns:p14="http://schemas.microsoft.com/office/powerpoint/2010/main" val="5495563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0C7E2-6D31-47F2-98C1-EC8AE7E5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888" y="1955409"/>
            <a:ext cx="10129911" cy="4220308"/>
          </a:xfrm>
        </p:spPr>
        <p:txBody>
          <a:bodyPr/>
          <a:lstStyle/>
          <a:p>
            <a:r>
              <a:rPr lang="ru-RU" dirty="0"/>
              <a:t>В оценке деривативов чаще всего всеми компаниями используются методы такие как VAR, стресс тестирование и анализ чувствительности.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57544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A16B2-D7F5-4854-9467-0D6CC34FE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174" y="1181685"/>
            <a:ext cx="9862625" cy="489555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Валютный риск</a:t>
            </a:r>
            <a:r>
              <a:rPr lang="ru-RU" dirty="0"/>
              <a:t> представляет собой возможность денежных потерь в результате колебаний валютных курсов.  В условиях плавающих обменных курсов каждая операция предприятия, ведущая к притоку или оттоку средств в иностранной валюте, порождает валютный риск, так как обменный курс валюты заранее не известен. </a:t>
            </a:r>
          </a:p>
        </p:txBody>
      </p:sp>
    </p:spTree>
    <p:extLst>
      <p:ext uri="{BB962C8B-B14F-4D97-AF65-F5344CB8AC3E}">
        <p14:creationId xmlns:p14="http://schemas.microsoft.com/office/powerpoint/2010/main" val="418296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C43460D-07E5-4761-91F9-C64247D6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8612"/>
            <a:ext cx="10515600" cy="1842868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Валютная позиция предприятия</a:t>
            </a:r>
            <a:r>
              <a:rPr lang="ru-RU" sz="3600" dirty="0"/>
              <a:t> - это количество валюты, которое оно получит или обязано будет уплатить, в определенный срок. Существует несколько основных видов валютной позиции: 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2A266A-C722-43E8-81D2-D9745A8AC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87262"/>
            <a:ext cx="10515600" cy="1842868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наличном рынке,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срочном рынке,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глобальная или общая валютная позиция.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75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1925423-59AE-4DC1-968C-6AB6DCBBD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024" y="1533378"/>
            <a:ext cx="10101775" cy="4965896"/>
          </a:xfrm>
        </p:spPr>
        <p:txBody>
          <a:bodyPr/>
          <a:lstStyle/>
          <a:p>
            <a:r>
              <a:rPr lang="ru-RU" dirty="0"/>
              <a:t>Финансовые рынки предоставляют широкий набор производных инструментов для управления валютным риском: форварды, свопы, фьючерсы, биржевые и внебиржевые опционы, сложные комбинированные конструкции (</a:t>
            </a:r>
            <a:r>
              <a:rPr lang="ru-RU" dirty="0" err="1"/>
              <a:t>коллары</a:t>
            </a:r>
            <a:r>
              <a:rPr lang="ru-RU" dirty="0"/>
              <a:t>, </a:t>
            </a:r>
            <a:r>
              <a:rPr lang="ru-RU" dirty="0" err="1"/>
              <a:t>свопционы</a:t>
            </a:r>
            <a:r>
              <a:rPr lang="ru-RU" dirty="0"/>
              <a:t>) и т.д. </a:t>
            </a:r>
          </a:p>
        </p:txBody>
      </p:sp>
    </p:spTree>
    <p:extLst>
      <p:ext uri="{BB962C8B-B14F-4D97-AF65-F5344CB8AC3E}">
        <p14:creationId xmlns:p14="http://schemas.microsoft.com/office/powerpoint/2010/main" val="156495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DBEF8-AFD3-4D68-B866-65E19083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800665"/>
            <a:ext cx="10256520" cy="4304713"/>
          </a:xfrm>
        </p:spPr>
        <p:txBody>
          <a:bodyPr/>
          <a:lstStyle/>
          <a:p>
            <a:r>
              <a:rPr lang="ru-RU" b="1" dirty="0"/>
              <a:t> Валютный фьючерс</a:t>
            </a:r>
            <a:r>
              <a:rPr lang="ru-RU" dirty="0"/>
              <a:t> - это срочный контракт, стороны которого обязуются продать или купить определенное количество валюты на заранее определенную дату в будущем по установленному соглашением курсу обмена. </a:t>
            </a:r>
          </a:p>
        </p:txBody>
      </p:sp>
    </p:spTree>
    <p:extLst>
      <p:ext uri="{BB962C8B-B14F-4D97-AF65-F5344CB8AC3E}">
        <p14:creationId xmlns:p14="http://schemas.microsoft.com/office/powerpoint/2010/main" val="27625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CA94BE3-7AE7-4231-921D-CCD3389F6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защиты от валютного риска с помощью фьючерсных/форвардных контрактов необходимо ответить на следующие вопросы: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58A434-3BD1-446B-9D5E-1F00294FB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276872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хеджирования,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покупаемых/продаваемых контрактов,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исполнения контракта,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базисный актив контракта. </a:t>
            </a:r>
          </a:p>
        </p:txBody>
      </p:sp>
    </p:spTree>
    <p:extLst>
      <p:ext uri="{BB962C8B-B14F-4D97-AF65-F5344CB8AC3E}">
        <p14:creationId xmlns:p14="http://schemas.microsoft.com/office/powerpoint/2010/main" val="206961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02D2B01-32B3-429E-AE9F-D1977A3B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1211"/>
            <a:ext cx="1051560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Хеджирование процентного риска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87570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311</TotalTime>
  <Words>1067</Words>
  <Application>Microsoft Office PowerPoint</Application>
  <PresentationFormat>Широкоэкранный</PresentationFormat>
  <Paragraphs>69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Century Gothic</vt:lpstr>
      <vt:lpstr>Times New Roman</vt:lpstr>
      <vt:lpstr>Wingdings 3</vt:lpstr>
      <vt:lpstr>Легкий дым</vt:lpstr>
      <vt:lpstr>Инструменты хеджирования рыночного и специфического рисков организации в условиях экономической безопасности</vt:lpstr>
      <vt:lpstr>1. Хеджирование валютного риска</vt:lpstr>
      <vt:lpstr>Хеджирование - это способ защиты от риска, связанного с неопределенностью изменения будущей цены какого-либо актива на основе использования срочных контрактов. Большинство существующих сегодня срочных контрактов/деривативов или производных финансовых инструментов направлено на хеджирование рыночного риска.</vt:lpstr>
      <vt:lpstr>Валютный риск представляет собой возможность денежных потерь в результате колебаний валютных курсов.  В условиях плавающих обменных курсов каждая операция предприятия, ведущая к притоку или оттоку средств в иностранной валюте, порождает валютный риск, так как обменный курс валюты заранее не известен. </vt:lpstr>
      <vt:lpstr>Валютная позиция предприятия - это количество валюты, которое оно получит или обязано будет уплатить, в определенный срок. Существует несколько основных видов валютной позиции:   </vt:lpstr>
      <vt:lpstr>Финансовые рынки предоставляют широкий набор производных инструментов для управления валютным риском: форварды, свопы, фьючерсы, биржевые и внебиржевые опционы, сложные комбинированные конструкции (коллары, свопционы) и т.д. </vt:lpstr>
      <vt:lpstr> Валютный фьючерс - это срочный контракт, стороны которого обязуются продать или купить определенное количество валюты на заранее определенную дату в будущем по установленному соглашением курсу обмена. </vt:lpstr>
      <vt:lpstr>Для формирования защиты от валютного риска с помощью фьючерсных/форвардных контрактов необходимо ответить на следующие вопросы:  </vt:lpstr>
      <vt:lpstr>2. Хеджирование процентного риска</vt:lpstr>
      <vt:lpstr>Процентный риск (interest rate risk) это риск обесценения активов или доходов предприятия вследствие изменения уровня рыночных процентных ставок. Характер процентного риска меняется в зависимости от того, к какому типу активов, пассивов или операций он относится.</vt:lpstr>
      <vt:lpstr>Выделяют следующие виды процентного риска:</vt:lpstr>
      <vt:lpstr>В управлении процентным риском компании нефинансового сектора делают акцент на внебиржевых инструментах. Эти инструменты представлены форвардными соглашениями на срок (forward-forward agreement), соглашениями о гарантированной процентной ставке (forward rate agreement), свопами (swaps) и опционами. </vt:lpstr>
      <vt:lpstr>3. Хеджирование риска изменения цены товара</vt:lpstr>
      <vt:lpstr>Наличие риска изменения цены товара вытекает из самой сути рынка. Чем большую долю в прибыли предприятия или в издержках производства составляет выручка/затраты на сырье, тем выше риск, которому подвергается компания.</vt:lpstr>
      <vt:lpstr>К известным группам хеджируемых товаров сегодня можно отнести:  </vt:lpstr>
      <vt:lpstr>Выбрать, какой из инструментов использовать (форвардный, фьючерсный или опционный контракт; биржевой или внебиржевой), достаточно трудно. Внебиржевой товарный рынок «непрозрачен» в отношении ценовой информации; на нем всегда существует риск, что другая сторона по контракту не выполнит свои обязательства. </vt:lpstr>
      <vt:lpstr>4. Хеджирование кредитного риска</vt:lpstr>
      <vt:lpstr>Кредитный риск - это риск, связанный с неспособностью либо нежеланием партнера отвечать по всем или части своих  обязательств в определенный срок. Кредитный риск имеет два основных источника происхождения: риск банкротства дебитора (должника) и страновой риск.  </vt:lpstr>
      <vt:lpstr>Коммерческий риск (риск банкротства дебитора) - риск отказа со стороны дебитора погасить основную сумму долга и процентов по ней в результате неудовлетворительного финансового состояния последнего.  Страновой риск - риск отказа отвечать по своим долговым обязательствам со стороны Правительства страны контрагента.  </vt:lpstr>
      <vt:lpstr>Страновой риск может быть результатом любого из следующих четырех рисков:  </vt:lpstr>
      <vt:lpstr>На практике кредитный риск может вызвать потери еще до наступления банкротства должника, а именно в результате элементарного увеличения вероятности этого самого банкротства. </vt:lpstr>
      <vt:lpstr>Риск банкротства - риск абсолютного отказа в обслуживании долга или не полного (и/или не в установленный срок) погашения обязательств дебитором.  </vt:lpstr>
      <vt:lpstr>Традиционно выделяют два класса кредитных деривативов: </vt:lpstr>
      <vt:lpstr>5.Тенденции развития мирового рынка деривативов: спрос предприятий реального сектора на производные финансовые инструменты</vt:lpstr>
      <vt:lpstr>Основными тенденциями конца XX века на рынке деривативов стали:</vt:lpstr>
      <vt:lpstr>Соотношение биржевого и внебиржевого секторов рынка производных инструментов характеризуется в настоящее время (по данным BIS) следующими факторами: </vt:lpstr>
      <vt:lpstr>Фьючерсные контракты. Объем торгов фьючерсными контрактами имеет тенденцию к росту в секторе инструментов на финансовые активы. </vt:lpstr>
      <vt:lpstr>Опционные контракты. Опционы более сложные и одновременно предоставляющие большие возможности по сравнению с фьючерсами финансовые инструменты, постепенно завоевывают все большую популярность. </vt:lpstr>
      <vt:lpstr>Участники рынка. Производные инструменты в настоящее время используются широким кругом участников рынка, а именно: </vt:lpstr>
      <vt:lpstr>Раскрытие информации об операциях с деривативами. Несколько лет назад американские регуляторы потребовали постоянного раскрытия информации об использовании деривативов компаниями в своих политиках по управлению рисками, немецкие компании такого требования не имеют и, тем не менее, добровольно предоставляют данные.</vt:lpstr>
      <vt:lpstr>В оценке деривативов чаще всего всеми компаниями используются методы такие как VAR, стресс тестирование и анализ чувствительности.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Инструменты хеджирования рыночного и специфического рисков организации в условиях экономической безопасности</dc:title>
  <dc:creator>Людмила</dc:creator>
  <cp:lastModifiedBy>Людмила</cp:lastModifiedBy>
  <cp:revision>21</cp:revision>
  <dcterms:created xsi:type="dcterms:W3CDTF">2019-11-21T05:35:02Z</dcterms:created>
  <dcterms:modified xsi:type="dcterms:W3CDTF">2019-11-21T10:46:32Z</dcterms:modified>
</cp:coreProperties>
</file>